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
  </p:notesMasterIdLst>
  <p:sldIdLst>
    <p:sldId id="280" r:id="rId2"/>
    <p:sldId id="258" r:id="rId3"/>
    <p:sldId id="279" r:id="rId4"/>
    <p:sldId id="277" r:id="rId5"/>
    <p:sldId id="284" r:id="rId6"/>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700"/>
    <a:srgbClr val="DE597C"/>
    <a:srgbClr val="FF3030"/>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30" autoAdjust="0"/>
    <p:restoredTop sz="94660"/>
  </p:normalViewPr>
  <p:slideViewPr>
    <p:cSldViewPr snapToGrid="0">
      <p:cViewPr>
        <p:scale>
          <a:sx n="25" d="100"/>
          <a:sy n="25" d="100"/>
        </p:scale>
        <p:origin x="2525" y="10"/>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g>
</file>

<file path=ppt/media/image3.jp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31152184"/>
            <a:ext cx="27432000" cy="6124985"/>
          </a:xfrm>
          <a:prstGeom prst="rect">
            <a:avLst/>
          </a:prstGeom>
          <a:noFill/>
          <a:ln>
            <a:noFill/>
          </a:ln>
        </p:spPr>
        <p:txBody>
          <a:bodyPr spcFirstLastPara="1" wrap="square" lIns="650132" tIns="650132" rIns="650132" bIns="650132" anchor="t" anchorCtr="0">
            <a:spAutoFit/>
          </a:bodyPr>
          <a:lstStyle/>
          <a:p>
            <a:pPr marL="0" marR="0">
              <a:lnSpc>
                <a:spcPct val="107000"/>
              </a:lnSpc>
              <a:spcBef>
                <a:spcPts val="0"/>
              </a:spcBef>
              <a:spcAft>
                <a:spcPts val="800"/>
              </a:spcAft>
            </a:pPr>
            <a:r>
              <a:rPr lang="en-US" sz="2600" b="1" u="sng" dirty="0">
                <a:effectLst/>
                <a:latin typeface="Arial" panose="020B0604020202020204" pitchFamily="34" charset="0"/>
                <a:ea typeface="Calibri" panose="020F0502020204030204" pitchFamily="34" charset="0"/>
                <a:cs typeface="Arial" panose="020B0604020202020204" pitchFamily="34" charset="0"/>
              </a:rPr>
              <a:t>Figure 1</a:t>
            </a:r>
            <a:r>
              <a:rPr lang="en-US" sz="2600" dirty="0">
                <a:effectLst/>
                <a:latin typeface="Arial" panose="020B0604020202020204" pitchFamily="34" charset="0"/>
                <a:ea typeface="Calibri" panose="020F0502020204030204" pitchFamily="34" charset="0"/>
                <a:cs typeface="Arial" panose="020B0604020202020204" pitchFamily="34" charset="0"/>
              </a:rPr>
              <a:t>: Field collections and experimental design. Unbleached and bleached corals were collected from a reef in </a:t>
            </a:r>
            <a:r>
              <a:rPr lang="en-US" sz="2600" dirty="0" err="1">
                <a:effectLst/>
                <a:latin typeface="Arial" panose="020B0604020202020204" pitchFamily="34" charset="0"/>
                <a:ea typeface="Calibri" panose="020F0502020204030204" pitchFamily="34" charset="0"/>
                <a:cs typeface="Arial" panose="020B0604020202020204" pitchFamily="34" charset="0"/>
              </a:rPr>
              <a:t>Mo’orea</a:t>
            </a:r>
            <a:r>
              <a:rPr lang="en-US" sz="2600" dirty="0">
                <a:effectLst/>
                <a:latin typeface="Arial" panose="020B0604020202020204" pitchFamily="34" charset="0"/>
                <a:ea typeface="Calibri" panose="020F0502020204030204" pitchFamily="34" charset="0"/>
                <a:cs typeface="Arial" panose="020B0604020202020204" pitchFamily="34" charset="0"/>
              </a:rPr>
              <a:t>, French Polynesia immediately following a bleaching event. Picture on top: the LTER1 fore reef in </a:t>
            </a:r>
            <a:r>
              <a:rPr lang="en-US" sz="2600" dirty="0" err="1">
                <a:effectLst/>
                <a:latin typeface="Arial" panose="020B0604020202020204" pitchFamily="34" charset="0"/>
                <a:ea typeface="Calibri" panose="020F0502020204030204" pitchFamily="34" charset="0"/>
                <a:cs typeface="Arial" panose="020B0604020202020204" pitchFamily="34" charset="0"/>
              </a:rPr>
              <a:t>Mo’orea</a:t>
            </a:r>
            <a:r>
              <a:rPr lang="en-US" sz="2600" dirty="0">
                <a:effectLst/>
                <a:latin typeface="Arial" panose="020B0604020202020204" pitchFamily="34" charset="0"/>
                <a:ea typeface="Calibri" panose="020F0502020204030204" pitchFamily="34" charset="0"/>
                <a:cs typeface="Arial" panose="020B0604020202020204" pitchFamily="34" charset="0"/>
              </a:rPr>
              <a:t>, French Polynesia representative of the status of the reef where both bleached and unbleached corals were present. </a:t>
            </a:r>
            <a:r>
              <a:rPr lang="en-US" sz="2600" b="1" dirty="0">
                <a:effectLst/>
                <a:latin typeface="Arial" panose="020B0604020202020204" pitchFamily="34" charset="0"/>
                <a:ea typeface="Calibri" panose="020F0502020204030204" pitchFamily="34" charset="0"/>
                <a:cs typeface="Arial" panose="020B0604020202020204" pitchFamily="34" charset="0"/>
              </a:rPr>
              <a:t>A.I-A.V)</a:t>
            </a:r>
            <a:r>
              <a:rPr lang="en-US" sz="2600" dirty="0">
                <a:effectLst/>
                <a:latin typeface="Arial" panose="020B0604020202020204" pitchFamily="34" charset="0"/>
                <a:ea typeface="Calibri" panose="020F0502020204030204" pitchFamily="34" charset="0"/>
                <a:cs typeface="Arial" panose="020B0604020202020204" pitchFamily="34" charset="0"/>
              </a:rPr>
              <a:t> Overview of the experimental design. In addition to t</a:t>
            </a:r>
            <a:r>
              <a:rPr lang="en-GB" sz="2600" dirty="0">
                <a:effectLst/>
                <a:latin typeface="Arial" panose="020B0604020202020204" pitchFamily="34" charset="0"/>
                <a:ea typeface="Calibri" panose="020F0502020204030204" pitchFamily="34" charset="0"/>
                <a:cs typeface="Arial" panose="020B0604020202020204" pitchFamily="34" charset="0"/>
              </a:rPr>
              <a:t>he</a:t>
            </a:r>
            <a:r>
              <a:rPr lang="en-US" sz="2600" dirty="0">
                <a:effectLst/>
                <a:latin typeface="Arial" panose="020B0604020202020204" pitchFamily="34" charset="0"/>
                <a:ea typeface="Calibri" panose="020F0502020204030204" pitchFamily="34" charset="0"/>
                <a:cs typeface="Arial" panose="020B0604020202020204" pitchFamily="34" charset="0"/>
              </a:rPr>
              <a:t> four treatments two negative controls of ambient and heated water were run in parallel but are not shown in the overview. </a:t>
            </a:r>
            <a:r>
              <a:rPr lang="en-US" sz="2600" b="1" dirty="0">
                <a:effectLst/>
                <a:latin typeface="Arial" panose="020B0604020202020204" pitchFamily="34" charset="0"/>
                <a:ea typeface="Calibri" panose="020F0502020204030204" pitchFamily="34" charset="0"/>
                <a:cs typeface="Arial" panose="020B0604020202020204" pitchFamily="34" charset="0"/>
              </a:rPr>
              <a:t>A.I) </a:t>
            </a:r>
            <a:r>
              <a:rPr lang="en-US" sz="2600" dirty="0">
                <a:effectLst/>
                <a:latin typeface="Arial" panose="020B0604020202020204" pitchFamily="34" charset="0"/>
                <a:ea typeface="Calibri" panose="020F0502020204030204" pitchFamily="34" charset="0"/>
                <a:cs typeface="Arial" panose="020B0604020202020204" pitchFamily="34" charset="0"/>
              </a:rPr>
              <a:t>Coral nubbin collection of non-bleached and bleached corals. </a:t>
            </a:r>
            <a:r>
              <a:rPr lang="en-US" sz="2600" b="1" dirty="0">
                <a:effectLst/>
                <a:latin typeface="Arial" panose="020B0604020202020204" pitchFamily="34" charset="0"/>
                <a:ea typeface="Calibri" panose="020F0502020204030204" pitchFamily="34" charset="0"/>
                <a:cs typeface="Arial" panose="020B0604020202020204" pitchFamily="34" charset="0"/>
              </a:rPr>
              <a:t>A.II) </a:t>
            </a:r>
            <a:r>
              <a:rPr lang="en-US" sz="2600" b="1" dirty="0">
                <a:effectLst/>
                <a:highlight>
                  <a:srgbClr val="FFFF00"/>
                </a:highlight>
                <a:latin typeface="Arial" panose="020B0604020202020204" pitchFamily="34" charset="0"/>
                <a:ea typeface="Calibri" panose="020F0502020204030204" pitchFamily="34" charset="0"/>
                <a:cs typeface="Arial" panose="020B0604020202020204" pitchFamily="34" charset="0"/>
              </a:rPr>
              <a:t>6</a:t>
            </a:r>
            <a:r>
              <a:rPr lang="en-US" sz="2600" dirty="0">
                <a:effectLst/>
                <a:latin typeface="Arial" panose="020B0604020202020204" pitchFamily="34" charset="0"/>
                <a:ea typeface="Calibri" panose="020F0502020204030204" pitchFamily="34" charset="0"/>
                <a:cs typeface="Arial" panose="020B0604020202020204" pitchFamily="34" charset="0"/>
              </a:rPr>
              <a:t> day pretreatment in flow through aquaria at ambient or heated water temperatures. </a:t>
            </a:r>
            <a:r>
              <a:rPr lang="en-US" sz="2600" b="1" dirty="0">
                <a:effectLst/>
                <a:latin typeface="Arial" panose="020B0604020202020204" pitchFamily="34" charset="0"/>
                <a:ea typeface="Calibri" panose="020F0502020204030204" pitchFamily="34" charset="0"/>
                <a:cs typeface="Arial" panose="020B0604020202020204" pitchFamily="34" charset="0"/>
              </a:rPr>
              <a:t>A.III)</a:t>
            </a:r>
            <a:r>
              <a:rPr lang="en-US" sz="2600" dirty="0">
                <a:effectLst/>
                <a:latin typeface="Arial" panose="020B0604020202020204" pitchFamily="34" charset="0"/>
                <a:ea typeface="Calibri" panose="020F0502020204030204" pitchFamily="34" charset="0"/>
                <a:cs typeface="Arial" panose="020B0604020202020204" pitchFamily="34" charset="0"/>
              </a:rPr>
              <a:t> DOM exudation </a:t>
            </a:r>
            <a:r>
              <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rPr>
              <a:t>(*one replicate aquaria was lost before exudation),</a:t>
            </a:r>
            <a:r>
              <a:rPr lang="en-US" sz="2600" dirty="0">
                <a:effectLst/>
                <a:latin typeface="Arial" panose="020B0604020202020204" pitchFamily="34" charset="0"/>
                <a:ea typeface="Calibri" panose="020F0502020204030204" pitchFamily="34" charset="0"/>
                <a:cs typeface="Arial" panose="020B0604020202020204" pitchFamily="34" charset="0"/>
              </a:rPr>
              <a:t> </a:t>
            </a:r>
            <a:r>
              <a:rPr lang="en-US" sz="2600" b="1" dirty="0">
                <a:effectLst/>
                <a:latin typeface="Arial" panose="020B0604020202020204" pitchFamily="34" charset="0"/>
                <a:ea typeface="Calibri" panose="020F0502020204030204" pitchFamily="34" charset="0"/>
                <a:cs typeface="Arial" panose="020B0604020202020204" pitchFamily="34" charset="0"/>
              </a:rPr>
              <a:t>A.IV)</a:t>
            </a:r>
            <a:r>
              <a:rPr lang="en-US" sz="2600" dirty="0">
                <a:effectLst/>
                <a:latin typeface="Arial" panose="020B0604020202020204" pitchFamily="34" charset="0"/>
                <a:ea typeface="Calibri" panose="020F0502020204030204" pitchFamily="34" charset="0"/>
                <a:cs typeface="Arial" panose="020B0604020202020204" pitchFamily="34" charset="0"/>
              </a:rPr>
              <a:t> 36 hour dark bottle incubation, </a:t>
            </a:r>
            <a:r>
              <a:rPr lang="en-US" sz="2600" b="1" dirty="0">
                <a:effectLst/>
                <a:latin typeface="Arial" panose="020B0604020202020204" pitchFamily="34" charset="0"/>
                <a:ea typeface="Calibri" panose="020F0502020204030204" pitchFamily="34" charset="0"/>
                <a:cs typeface="Arial" panose="020B0604020202020204" pitchFamily="34" charset="0"/>
              </a:rPr>
              <a:t>A.V) </a:t>
            </a:r>
            <a:r>
              <a:rPr lang="en-US" sz="2600" dirty="0">
                <a:effectLst/>
                <a:latin typeface="Arial" panose="020B0604020202020204" pitchFamily="34" charset="0"/>
                <a:ea typeface="Calibri" panose="020F0502020204030204" pitchFamily="34" charset="0"/>
                <a:cs typeface="Arial" panose="020B0604020202020204" pitchFamily="34" charset="0"/>
              </a:rPr>
              <a:t>and sampling of DNA (16S), DOC, and DOM. </a:t>
            </a:r>
            <a:r>
              <a:rPr lang="en-US" sz="2600" b="1" dirty="0">
                <a:effectLst/>
                <a:latin typeface="Arial" panose="020B0604020202020204" pitchFamily="34" charset="0"/>
                <a:ea typeface="Calibri" panose="020F0502020204030204" pitchFamily="34" charset="0"/>
                <a:cs typeface="Arial" panose="020B0604020202020204" pitchFamily="34" charset="0"/>
              </a:rPr>
              <a:t>B)</a:t>
            </a:r>
            <a:r>
              <a:rPr lang="en-US" sz="2600" dirty="0">
                <a:effectLst/>
                <a:latin typeface="Arial" panose="020B0604020202020204" pitchFamily="34" charset="0"/>
                <a:ea typeface="Calibri" panose="020F0502020204030204" pitchFamily="34" charset="0"/>
                <a:cs typeface="Arial" panose="020B0604020202020204" pitchFamily="34" charset="0"/>
              </a:rPr>
              <a:t> Mean seawater temperatures over the period from January 1st 2018 until December 31</a:t>
            </a:r>
            <a:r>
              <a:rPr lang="en-US" sz="2600" baseline="30000" dirty="0">
                <a:effectLst/>
                <a:latin typeface="Arial" panose="020B0604020202020204" pitchFamily="34" charset="0"/>
                <a:ea typeface="Calibri" panose="020F0502020204030204" pitchFamily="34" charset="0"/>
                <a:cs typeface="Arial" panose="020B0604020202020204" pitchFamily="34" charset="0"/>
              </a:rPr>
              <a:t>st</a:t>
            </a:r>
            <a:r>
              <a:rPr lang="en-US" sz="2600" dirty="0">
                <a:effectLst/>
                <a:latin typeface="Arial" panose="020B0604020202020204" pitchFamily="34" charset="0"/>
                <a:ea typeface="Calibri" panose="020F0502020204030204" pitchFamily="34" charset="0"/>
                <a:cs typeface="Arial" panose="020B0604020202020204" pitchFamily="34" charset="0"/>
              </a:rPr>
              <a:t> 2019 from three fore reef LTER sites. Standard deviation depicted in blue. The orange line indicates the thermal stress accumulation threshold level of 29°C </a:t>
            </a:r>
            <a:r>
              <a:rPr lang="en-GB" sz="2600" dirty="0">
                <a:effectLst/>
                <a:latin typeface="Arial" panose="020B0604020202020204" pitchFamily="34" charset="0"/>
                <a:ea typeface="Calibri" panose="020F0502020204030204" pitchFamily="34" charset="0"/>
                <a:cs typeface="Arial" panose="020B0604020202020204" pitchFamily="34" charset="0"/>
              </a:rPr>
              <a:t>(</a:t>
            </a:r>
            <a:r>
              <a:rPr lang="en-GB" sz="2600" dirty="0" err="1">
                <a:effectLst/>
                <a:latin typeface="Arial" panose="020B0604020202020204" pitchFamily="34" charset="0"/>
                <a:ea typeface="Calibri" panose="020F0502020204030204" pitchFamily="34" charset="0"/>
                <a:cs typeface="Arial" panose="020B0604020202020204" pitchFamily="34" charset="0"/>
              </a:rPr>
              <a:t>Leinbach</a:t>
            </a:r>
            <a:r>
              <a:rPr lang="en-GB" sz="2600" dirty="0">
                <a:effectLst/>
                <a:latin typeface="Arial" panose="020B0604020202020204" pitchFamily="34" charset="0"/>
                <a:ea typeface="Calibri" panose="020F0502020204030204" pitchFamily="34" charset="0"/>
                <a:cs typeface="Arial" panose="020B0604020202020204" pitchFamily="34" charset="0"/>
              </a:rPr>
              <a:t> et al., 2021; Pratchett et al., 2013; </a:t>
            </a:r>
            <a:r>
              <a:rPr lang="en-GB" sz="2600" dirty="0" err="1">
                <a:effectLst/>
                <a:latin typeface="Arial" panose="020B0604020202020204" pitchFamily="34" charset="0"/>
                <a:ea typeface="Calibri" panose="020F0502020204030204" pitchFamily="34" charset="0"/>
                <a:cs typeface="Arial" panose="020B0604020202020204" pitchFamily="34" charset="0"/>
              </a:rPr>
              <a:t>Speare</a:t>
            </a:r>
            <a:r>
              <a:rPr lang="en-GB" sz="2600" dirty="0">
                <a:effectLst/>
                <a:latin typeface="Arial" panose="020B0604020202020204" pitchFamily="34" charset="0"/>
                <a:ea typeface="Calibri" panose="020F0502020204030204" pitchFamily="34" charset="0"/>
                <a:cs typeface="Arial" panose="020B0604020202020204" pitchFamily="34" charset="0"/>
              </a:rPr>
              <a:t> et al., 2021)</a:t>
            </a:r>
            <a:r>
              <a:rPr lang="en-US" sz="2600" dirty="0">
                <a:effectLst/>
                <a:latin typeface="Arial" panose="020B0604020202020204" pitchFamily="34" charset="0"/>
                <a:ea typeface="Calibri" panose="020F0502020204030204" pitchFamily="34" charset="0"/>
                <a:cs typeface="Arial" panose="020B0604020202020204" pitchFamily="34" charset="0"/>
              </a:rPr>
              <a:t>. Bleaching was first observed in April 2019 (</a:t>
            </a:r>
            <a:r>
              <a:rPr lang="en-GB" sz="2600" dirty="0" err="1">
                <a:effectLst/>
                <a:latin typeface="Arial" panose="020B0604020202020204" pitchFamily="34" charset="0"/>
                <a:ea typeface="Calibri" panose="020F0502020204030204" pitchFamily="34" charset="0"/>
                <a:cs typeface="Arial" panose="020B0604020202020204" pitchFamily="34" charset="0"/>
              </a:rPr>
              <a:t>Leinbach</a:t>
            </a:r>
            <a:r>
              <a:rPr lang="en-GB" sz="2600" dirty="0">
                <a:effectLst/>
                <a:latin typeface="Arial" panose="020B0604020202020204" pitchFamily="34" charset="0"/>
                <a:ea typeface="Calibri" panose="020F0502020204030204" pitchFamily="34" charset="0"/>
                <a:cs typeface="Arial" panose="020B0604020202020204" pitchFamily="34" charset="0"/>
              </a:rPr>
              <a:t> et al., 2021)</a:t>
            </a:r>
            <a:r>
              <a:rPr lang="en-US" sz="2600" dirty="0">
                <a:effectLst/>
                <a:latin typeface="Arial" panose="020B0604020202020204" pitchFamily="34" charset="0"/>
                <a:ea typeface="Calibri" panose="020F0502020204030204" pitchFamily="34" charset="0"/>
                <a:cs typeface="Arial" panose="020B0604020202020204" pitchFamily="34" charset="0"/>
              </a:rPr>
              <a:t>,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US" sz="2600" b="1" dirty="0">
                <a:effectLst/>
                <a:latin typeface="Arial" panose="020B0604020202020204" pitchFamily="34" charset="0"/>
                <a:ea typeface="Calibri" panose="020F0502020204030204" pitchFamily="34" charset="0"/>
                <a:cs typeface="Arial" panose="020B0604020202020204" pitchFamily="34" charset="0"/>
              </a:rPr>
              <a:t>C)</a:t>
            </a:r>
            <a:r>
              <a:rPr lang="en-US" sz="2600" dirty="0">
                <a:effectLst/>
                <a:latin typeface="Arial" panose="020B0604020202020204" pitchFamily="34" charset="0"/>
                <a:ea typeface="Calibri" panose="020F0502020204030204" pitchFamily="34" charset="0"/>
                <a:cs typeface="Arial" panose="020B0604020202020204" pitchFamily="34" charset="0"/>
              </a:rPr>
              <a:t> </a:t>
            </a:r>
            <a:r>
              <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rPr>
              <a:t>Box and whisker plot of a </a:t>
            </a:r>
            <a:r>
              <a:rPr lang="en-US" sz="2600" dirty="0">
                <a:effectLst/>
                <a:latin typeface="Arial" panose="020B0604020202020204" pitchFamily="34" charset="0"/>
                <a:ea typeface="Calibri" panose="020F0502020204030204" pitchFamily="34" charset="0"/>
                <a:cs typeface="Arial" panose="020B0604020202020204" pitchFamily="34" charset="0"/>
              </a:rPr>
              <a:t>subset of collected nubbins </a:t>
            </a:r>
            <a:r>
              <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rPr>
              <a:t>from</a:t>
            </a:r>
            <a:r>
              <a:rPr lang="en-US" sz="2600" dirty="0">
                <a:effectLst/>
                <a:latin typeface="Arial" panose="020B0604020202020204" pitchFamily="34" charset="0"/>
                <a:ea typeface="Calibri" panose="020F0502020204030204" pitchFamily="34" charset="0"/>
                <a:cs typeface="Arial" panose="020B0604020202020204" pitchFamily="34" charset="0"/>
              </a:rPr>
              <a:t> the three coral species (</a:t>
            </a:r>
            <a:r>
              <a:rPr lang="en-US" sz="2600" i="1" dirty="0">
                <a:effectLst/>
                <a:latin typeface="Arial" panose="020B0604020202020204" pitchFamily="34" charset="0"/>
                <a:ea typeface="Calibri" panose="020F0502020204030204" pitchFamily="34" charset="0"/>
                <a:cs typeface="Arial" panose="020B0604020202020204" pitchFamily="34" charset="0"/>
              </a:rPr>
              <a:t>Acropora pulchra, </a:t>
            </a:r>
            <a:r>
              <a:rPr lang="en-US" sz="2600" i="1" dirty="0" err="1">
                <a:effectLst/>
                <a:latin typeface="Arial" panose="020B0604020202020204" pitchFamily="34" charset="0"/>
                <a:ea typeface="Calibri" panose="020F0502020204030204" pitchFamily="34" charset="0"/>
                <a:cs typeface="Arial" panose="020B0604020202020204" pitchFamily="34" charset="0"/>
              </a:rPr>
              <a:t>Pocillopora</a:t>
            </a:r>
            <a:r>
              <a:rPr lang="en-US" sz="2600" i="1" dirty="0">
                <a:effectLst/>
                <a:latin typeface="Arial" panose="020B0604020202020204" pitchFamily="34" charset="0"/>
                <a:ea typeface="Calibri" panose="020F0502020204030204" pitchFamily="34" charset="0"/>
                <a:cs typeface="Arial" panose="020B0604020202020204" pitchFamily="34" charset="0"/>
              </a:rPr>
              <a:t> verrucosa, Porites </a:t>
            </a:r>
            <a:r>
              <a:rPr lang="en-US" sz="2600" i="1" dirty="0" err="1">
                <a:effectLst/>
                <a:latin typeface="Arial" panose="020B0604020202020204" pitchFamily="34" charset="0"/>
                <a:ea typeface="Calibri" panose="020F0502020204030204" pitchFamily="34" charset="0"/>
                <a:cs typeface="Arial" panose="020B0604020202020204" pitchFamily="34" charset="0"/>
              </a:rPr>
              <a:t>rus</a:t>
            </a:r>
            <a:r>
              <a:rPr lang="en-US" sz="2600" i="1" dirty="0">
                <a:effectLst/>
                <a:latin typeface="Arial" panose="020B0604020202020204" pitchFamily="34" charset="0"/>
                <a:ea typeface="Calibri" panose="020F0502020204030204" pitchFamily="34" charset="0"/>
                <a:cs typeface="Arial" panose="020B0604020202020204" pitchFamily="34" charset="0"/>
              </a:rPr>
              <a:t>) </a:t>
            </a:r>
            <a:r>
              <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rPr>
              <a:t>that</a:t>
            </a:r>
            <a:r>
              <a:rPr lang="en-US" sz="2600" i="1" dirty="0">
                <a:effectLst/>
                <a:latin typeface="Arial" panose="020B0604020202020204" pitchFamily="34" charset="0"/>
                <a:ea typeface="Calibri" panose="020F0502020204030204" pitchFamily="34" charset="0"/>
                <a:cs typeface="Arial" panose="020B0604020202020204" pitchFamily="34" charset="0"/>
              </a:rPr>
              <a:t> </a:t>
            </a:r>
            <a:r>
              <a:rPr lang="en-US" sz="2600" dirty="0">
                <a:effectLst/>
                <a:latin typeface="Arial" panose="020B0604020202020204" pitchFamily="34" charset="0"/>
                <a:ea typeface="Calibri" panose="020F0502020204030204" pitchFamily="34" charset="0"/>
                <a:cs typeface="Arial" panose="020B0604020202020204" pitchFamily="34" charset="0"/>
              </a:rPr>
              <a:t>were sacrificed after the three day acclimatization period for symbiont cell concentration analysis to validate the observed bleaching status at collection </a:t>
            </a:r>
            <a:r>
              <a:rPr lang="en-US" sz="2600" b="1" dirty="0">
                <a:effectLst/>
                <a:latin typeface="Arial" panose="020B0604020202020204" pitchFamily="34" charset="0"/>
                <a:ea typeface="Calibri" panose="020F0502020204030204" pitchFamily="34" charset="0"/>
                <a:cs typeface="Arial" panose="020B0604020202020204" pitchFamily="34" charset="0"/>
              </a:rPr>
              <a:t>D) </a:t>
            </a:r>
            <a:r>
              <a:rPr lang="en-US" sz="2600" dirty="0">
                <a:highlight>
                  <a:srgbClr val="FFFF00"/>
                </a:highlight>
                <a:latin typeface="Arial" panose="020B0604020202020204" pitchFamily="34" charset="0"/>
                <a:ea typeface="Calibri" panose="020F0502020204030204" pitchFamily="34" charset="0"/>
                <a:cs typeface="Arial" panose="020B0604020202020204" pitchFamily="34" charset="0"/>
              </a:rPr>
              <a:t>Box and whisker plot of the total </a:t>
            </a:r>
            <a:r>
              <a:rPr lang="en-US" sz="2600" dirty="0">
                <a:latin typeface="Arial" panose="020B0604020202020204" pitchFamily="34" charset="0"/>
                <a:ea typeface="Calibri" panose="020F0502020204030204" pitchFamily="34" charset="0"/>
                <a:cs typeface="Arial" panose="020B0604020202020204" pitchFamily="34" charset="0"/>
              </a:rPr>
              <a:t>s</a:t>
            </a:r>
            <a:r>
              <a:rPr lang="en-US" sz="2600" dirty="0">
                <a:effectLst/>
                <a:latin typeface="Arial" panose="020B0604020202020204" pitchFamily="34" charset="0"/>
                <a:ea typeface="Calibri" panose="020F0502020204030204" pitchFamily="34" charset="0"/>
                <a:cs typeface="Arial" panose="020B0604020202020204" pitchFamily="34" charset="0"/>
              </a:rPr>
              <a:t>ymbiont cell concentrations </a:t>
            </a:r>
            <a:r>
              <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rPr>
              <a:t>in each aquaria </a:t>
            </a:r>
            <a:r>
              <a:rPr lang="en-US" sz="2600" dirty="0">
                <a:effectLst/>
                <a:latin typeface="Arial" panose="020B0604020202020204" pitchFamily="34" charset="0"/>
                <a:ea typeface="Calibri" panose="020F0502020204030204" pitchFamily="34" charset="0"/>
                <a:cs typeface="Arial" panose="020B0604020202020204" pitchFamily="34" charset="0"/>
              </a:rPr>
              <a:t>after seven days.</a:t>
            </a:r>
            <a:endPar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endParaRPr>
          </a:p>
        </p:txBody>
      </p:sp>
      <p:pic>
        <p:nvPicPr>
          <p:cNvPr id="4" name="Picture 3" descr="A close-up of a diagram&#10;&#10;Description automatically generated">
            <a:extLst>
              <a:ext uri="{FF2B5EF4-FFF2-40B4-BE49-F238E27FC236}">
                <a16:creationId xmlns:a16="http://schemas.microsoft.com/office/drawing/2014/main" id="{2A0F9B09-C6FD-7AD2-BC1D-8654BC5A8D84}"/>
              </a:ext>
            </a:extLst>
          </p:cNvPr>
          <p:cNvPicPr>
            <a:picLocks noChangeAspect="1"/>
          </p:cNvPicPr>
          <p:nvPr/>
        </p:nvPicPr>
        <p:blipFill>
          <a:blip r:embed="rId3"/>
          <a:stretch>
            <a:fillRect/>
          </a:stretch>
        </p:blipFill>
        <p:spPr>
          <a:xfrm>
            <a:off x="0" y="0"/>
            <a:ext cx="27432000" cy="31733441"/>
          </a:xfrm>
          <a:prstGeom prst="rect">
            <a:avLst/>
          </a:prstGeom>
        </p:spPr>
      </p:pic>
      <p:grpSp>
        <p:nvGrpSpPr>
          <p:cNvPr id="18" name="Group 17">
            <a:extLst>
              <a:ext uri="{FF2B5EF4-FFF2-40B4-BE49-F238E27FC236}">
                <a16:creationId xmlns:a16="http://schemas.microsoft.com/office/drawing/2014/main" id="{3CCC9ED1-C73A-3878-54C1-B33D965962B4}"/>
              </a:ext>
            </a:extLst>
          </p:cNvPr>
          <p:cNvGrpSpPr/>
          <p:nvPr/>
        </p:nvGrpSpPr>
        <p:grpSpPr>
          <a:xfrm>
            <a:off x="6165273" y="12635345"/>
            <a:ext cx="2272145" cy="2854037"/>
            <a:chOff x="6165273" y="12635345"/>
            <a:chExt cx="2272145" cy="2854037"/>
          </a:xfrm>
        </p:grpSpPr>
        <p:cxnSp>
          <p:nvCxnSpPr>
            <p:cNvPr id="7" name="Straight Connector 6">
              <a:extLst>
                <a:ext uri="{FF2B5EF4-FFF2-40B4-BE49-F238E27FC236}">
                  <a16:creationId xmlns:a16="http://schemas.microsoft.com/office/drawing/2014/main" id="{82A237F3-7B62-7E67-5E5B-B1411CB4498C}"/>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844F914-3F09-2E40-B72D-B076D831B14D}"/>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A98F399-63ED-0892-F764-F26F9DF6C5DB}"/>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77C4B6D7-426B-A130-AC37-C38CAC1B4607}"/>
              </a:ext>
            </a:extLst>
          </p:cNvPr>
          <p:cNvGrpSpPr/>
          <p:nvPr/>
        </p:nvGrpSpPr>
        <p:grpSpPr>
          <a:xfrm>
            <a:off x="9072024" y="12635344"/>
            <a:ext cx="2272145" cy="2854037"/>
            <a:chOff x="6165273" y="12635345"/>
            <a:chExt cx="2272145" cy="2854037"/>
          </a:xfrm>
        </p:grpSpPr>
        <p:cxnSp>
          <p:nvCxnSpPr>
            <p:cNvPr id="20" name="Straight Connector 19">
              <a:extLst>
                <a:ext uri="{FF2B5EF4-FFF2-40B4-BE49-F238E27FC236}">
                  <a16:creationId xmlns:a16="http://schemas.microsoft.com/office/drawing/2014/main" id="{458144EC-C030-C3EA-A4CE-6209690C2A54}"/>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361003B-EC60-2EDD-3086-8B74098BB96B}"/>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9F56DA7-CB69-037D-803A-611C13411050}"/>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5BDCCFC6-2C14-A236-87C8-53D46573910D}"/>
              </a:ext>
            </a:extLst>
          </p:cNvPr>
          <p:cNvGrpSpPr/>
          <p:nvPr/>
        </p:nvGrpSpPr>
        <p:grpSpPr>
          <a:xfrm>
            <a:off x="6139608" y="19389267"/>
            <a:ext cx="2286659" cy="2854037"/>
            <a:chOff x="6150759" y="12635345"/>
            <a:chExt cx="2286659" cy="2854037"/>
          </a:xfrm>
        </p:grpSpPr>
        <p:cxnSp>
          <p:nvCxnSpPr>
            <p:cNvPr id="24" name="Straight Connector 23">
              <a:extLst>
                <a:ext uri="{FF2B5EF4-FFF2-40B4-BE49-F238E27FC236}">
                  <a16:creationId xmlns:a16="http://schemas.microsoft.com/office/drawing/2014/main" id="{015488AF-5578-E111-4B95-7F15AA518D39}"/>
                </a:ext>
              </a:extLst>
            </p:cNvPr>
            <p:cNvCxnSpPr>
              <a:cxnSpLocks/>
            </p:cNvCxnSpPr>
            <p:nvPr/>
          </p:nvCxnSpPr>
          <p:spPr>
            <a:xfrm>
              <a:off x="6150759"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AD66B33-3B04-BE3E-BF77-36CED45E6477}"/>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B590705-2E98-0D83-BD49-AC9B0F259604}"/>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E2D5CCAF-A5D3-1D50-CFF1-D64B785D9819}"/>
              </a:ext>
            </a:extLst>
          </p:cNvPr>
          <p:cNvGrpSpPr/>
          <p:nvPr/>
        </p:nvGrpSpPr>
        <p:grpSpPr>
          <a:xfrm>
            <a:off x="9042996" y="19400417"/>
            <a:ext cx="2272145" cy="2854037"/>
            <a:chOff x="6165273" y="12635345"/>
            <a:chExt cx="2272145" cy="2854037"/>
          </a:xfrm>
        </p:grpSpPr>
        <p:cxnSp>
          <p:nvCxnSpPr>
            <p:cNvPr id="28" name="Straight Connector 27">
              <a:extLst>
                <a:ext uri="{FF2B5EF4-FFF2-40B4-BE49-F238E27FC236}">
                  <a16:creationId xmlns:a16="http://schemas.microsoft.com/office/drawing/2014/main" id="{6862B436-35FB-28C2-C443-92398EB0A144}"/>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4554827-1867-1CC2-657D-346B73D38CDE}"/>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D000A6E-749C-DBBA-DAD2-3DF287416CD0}"/>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09851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243840" y="12660923"/>
            <a:ext cx="27675840" cy="4852392"/>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US" sz="4000" dirty="0">
                <a:solidFill>
                  <a:schemeClr val="dk1"/>
                </a:solidFill>
                <a:highlight>
                  <a:srgbClr val="FFFF00"/>
                </a:highlight>
              </a:rPr>
              <a:t>DOC exuded and microbial growth on exudates. </a:t>
            </a:r>
            <a:r>
              <a:rPr lang="en" sz="4000" b="1" dirty="0">
                <a:solidFill>
                  <a:schemeClr val="dk1"/>
                </a:solidFill>
              </a:rPr>
              <a:t>A) </a:t>
            </a:r>
            <a:r>
              <a:rPr lang="en" sz="4000" dirty="0">
                <a:solidFill>
                  <a:schemeClr val="dk1"/>
                </a:solidFill>
                <a:highlight>
                  <a:srgbClr val="FFFF00"/>
                </a:highlight>
              </a:rPr>
              <a:t>Bar plots of the mean </a:t>
            </a:r>
            <a:r>
              <a:rPr lang="en" sz="4000" dirty="0">
                <a:solidFill>
                  <a:schemeClr val="dk1"/>
                </a:solidFill>
              </a:rPr>
              <a:t>surface area normalized DOC concentrations for the four coral treatments. </a:t>
            </a:r>
            <a:r>
              <a:rPr lang="en" sz="4000" dirty="0">
                <a:solidFill>
                  <a:schemeClr val="dk1"/>
                </a:solidFill>
                <a:highlight>
                  <a:srgbClr val="FFFF00"/>
                </a:highlight>
              </a:rPr>
              <a:t>Error bars indicate standard error of the mean.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(Tukey post-hoc test, p&lt;0.05) are denoted by the square brackets after each treatment name in the legend.</a:t>
            </a:r>
            <a:endParaRPr sz="4000" dirty="0">
              <a:solidFill>
                <a:schemeClr val="dk1"/>
              </a:solidFill>
            </a:endParaRPr>
          </a:p>
        </p:txBody>
      </p:sp>
      <p:pic>
        <p:nvPicPr>
          <p:cNvPr id="4" name="Picture 3" descr="A graph of different colored lines&#10;&#10;Description automatically generated with medium confidence">
            <a:extLst>
              <a:ext uri="{FF2B5EF4-FFF2-40B4-BE49-F238E27FC236}">
                <a16:creationId xmlns:a16="http://schemas.microsoft.com/office/drawing/2014/main" id="{6E2DDE19-0A5A-756E-5329-83AF4A0FE5EA}"/>
              </a:ext>
            </a:extLst>
          </p:cNvPr>
          <p:cNvPicPr>
            <a:picLocks noChangeAspect="1"/>
          </p:cNvPicPr>
          <p:nvPr/>
        </p:nvPicPr>
        <p:blipFill>
          <a:blip r:embed="rId3"/>
          <a:stretch>
            <a:fillRect/>
          </a:stretch>
        </p:blipFill>
        <p:spPr>
          <a:xfrm>
            <a:off x="0" y="0"/>
            <a:ext cx="27432000" cy="1266092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098067"/>
            <a:ext cx="27547529" cy="5268725"/>
          </a:xfrm>
          <a:prstGeom prst="rect">
            <a:avLst/>
          </a:prstGeom>
          <a:noFill/>
          <a:ln>
            <a:noFill/>
          </a:ln>
        </p:spPr>
        <p:txBody>
          <a:bodyPr spcFirstLastPara="1" wrap="square" lIns="650132" tIns="650132" rIns="650132" bIns="650132" anchor="t" anchorCtr="0">
            <a:spAutoFit/>
          </a:bodyPr>
          <a:lstStyle/>
          <a:p>
            <a:pPr marL="0" marR="0">
              <a:lnSpc>
                <a:spcPct val="107000"/>
              </a:lnSpc>
              <a:spcBef>
                <a:spcPts val="0"/>
              </a:spcBef>
              <a:spcAft>
                <a:spcPts val="800"/>
              </a:spcAft>
            </a:pPr>
            <a:r>
              <a:rPr lang="en-US" sz="2600" b="1" u="sng" dirty="0">
                <a:effectLst/>
                <a:latin typeface="+mn-lt"/>
                <a:ea typeface="Calibri" panose="020F0502020204030204" pitchFamily="34" charset="0"/>
                <a:cs typeface="Times New Roman" panose="02020603050405020304" pitchFamily="18" charset="0"/>
              </a:rPr>
              <a:t>Figure 3</a:t>
            </a:r>
            <a:r>
              <a:rPr lang="en-US" sz="2600" dirty="0">
                <a:effectLst/>
                <a:latin typeface="+mn-lt"/>
                <a:ea typeface="Calibri" panose="020F0502020204030204" pitchFamily="34" charset="0"/>
                <a:cs typeface="Times New Roman" panose="02020603050405020304" pitchFamily="18" charset="0"/>
              </a:rPr>
              <a:t>: </a:t>
            </a:r>
            <a:r>
              <a:rPr lang="en-US" sz="2600" dirty="0">
                <a:effectLst/>
                <a:highlight>
                  <a:srgbClr val="FFFF00"/>
                </a:highlight>
                <a:latin typeface="+mn-lt"/>
                <a:ea typeface="Calibri" panose="020F0502020204030204" pitchFamily="34" charset="0"/>
                <a:cs typeface="Times New Roman" panose="02020603050405020304" pitchFamily="18" charset="0"/>
              </a:rPr>
              <a:t>Changes in microbial communities in response to exudates.</a:t>
            </a:r>
            <a:r>
              <a:rPr lang="en-US" sz="2600" dirty="0">
                <a:effectLst/>
                <a:latin typeface="+mn-lt"/>
                <a:ea typeface="Calibri" panose="020F0502020204030204" pitchFamily="34" charset="0"/>
                <a:cs typeface="Times New Roman" panose="02020603050405020304" pitchFamily="18" charset="0"/>
              </a:rPr>
              <a:t> </a:t>
            </a:r>
            <a:r>
              <a:rPr lang="en-US" sz="2600" b="1" dirty="0">
                <a:effectLst/>
                <a:latin typeface="+mn-lt"/>
                <a:ea typeface="Calibri" panose="020F0502020204030204" pitchFamily="34" charset="0"/>
                <a:cs typeface="Times New Roman" panose="02020603050405020304" pitchFamily="18" charset="0"/>
              </a:rPr>
              <a:t>A) </a:t>
            </a:r>
            <a:r>
              <a:rPr lang="en-US" sz="2600" dirty="0">
                <a:effectLst/>
                <a:latin typeface="+mn-lt"/>
                <a:ea typeface="Calibri" panose="020F0502020204030204" pitchFamily="34" charset="0"/>
                <a:cs typeface="Times New Roman" panose="02020603050405020304" pitchFamily="18" charset="0"/>
              </a:rPr>
              <a:t>Non-metric multidimensional scaling of microbial community samples using </a:t>
            </a:r>
            <a:r>
              <a:rPr lang="en-US" sz="2600" dirty="0" err="1">
                <a:effectLst/>
                <a:latin typeface="+mn-lt"/>
                <a:ea typeface="Calibri" panose="020F0502020204030204" pitchFamily="34" charset="0"/>
                <a:cs typeface="Times New Roman" panose="02020603050405020304" pitchFamily="18" charset="0"/>
              </a:rPr>
              <a:t>Unifrac</a:t>
            </a:r>
            <a:r>
              <a:rPr lang="en-US" sz="2600" dirty="0">
                <a:effectLst/>
                <a:latin typeface="+mn-lt"/>
                <a:ea typeface="Calibri" panose="020F0502020204030204" pitchFamily="34" charset="0"/>
                <a:cs typeface="Times New Roman" panose="02020603050405020304" pitchFamily="18" charset="0"/>
              </a:rPr>
              <a:t> distances derived from 16S amplicon data. A dashed ellipse denotes the 3 coral stress treatments while a solid ellipse denotes the coral Control treatment. </a:t>
            </a:r>
            <a:r>
              <a:rPr lang="en-US" sz="2600" b="1" dirty="0">
                <a:effectLst/>
                <a:latin typeface="+mn-lt"/>
                <a:ea typeface="Calibri" panose="020F0502020204030204" pitchFamily="34" charset="0"/>
                <a:cs typeface="Times New Roman" panose="02020603050405020304" pitchFamily="18" charset="0"/>
              </a:rPr>
              <a:t>B) </a:t>
            </a:r>
            <a:r>
              <a:rPr lang="en-US" sz="2600" dirty="0">
                <a:effectLst/>
                <a:latin typeface="+mn-lt"/>
                <a:ea typeface="Calibri" panose="020F0502020204030204" pitchFamily="34" charset="0"/>
                <a:cs typeface="Times New Roman" panose="02020603050405020304" pitchFamily="18" charset="0"/>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effectLst/>
                <a:latin typeface="+mn-lt"/>
                <a:ea typeface="Calibri" panose="020F0502020204030204" pitchFamily="34" charset="0"/>
                <a:cs typeface="Times New Roman" panose="02020603050405020304" pitchFamily="18" charset="0"/>
              </a:rPr>
              <a:t>C) </a:t>
            </a:r>
            <a:r>
              <a:rPr lang="en-US" sz="2600" dirty="0">
                <a:effectLst/>
                <a:latin typeface="+mn-lt"/>
                <a:ea typeface="Calibri" panose="020F0502020204030204" pitchFamily="34" charset="0"/>
                <a:cs typeface="Times New Roman" panose="02020603050405020304" pitchFamily="18" charset="0"/>
              </a:rPr>
              <a:t>Visualization of the 31 OTUs determined to be significantly differentially </a:t>
            </a:r>
            <a:r>
              <a:rPr lang="en-US" sz="2600" dirty="0" err="1">
                <a:effectLst/>
                <a:latin typeface="+mn-lt"/>
                <a:ea typeface="Calibri" panose="020F0502020204030204" pitchFamily="34" charset="0"/>
                <a:cs typeface="Times New Roman" panose="02020603050405020304" pitchFamily="18" charset="0"/>
              </a:rPr>
              <a:t>abudant</a:t>
            </a:r>
            <a:r>
              <a:rPr lang="en-US" sz="2600" dirty="0">
                <a:effectLst/>
                <a:latin typeface="+mn-lt"/>
                <a:ea typeface="Calibri" panose="020F0502020204030204" pitchFamily="34" charset="0"/>
                <a:cs typeface="Times New Roman" panose="02020603050405020304" pitchFamily="18" charset="0"/>
              </a:rPr>
              <a:t> (DA) in at least one of the three stress treatments compared to Control samples by DESeq2.</a:t>
            </a:r>
            <a:r>
              <a:rPr lang="en-US" sz="2600" b="1" dirty="0">
                <a:effectLst/>
                <a:latin typeface="+mn-lt"/>
                <a:ea typeface="Calibri" panose="020F0502020204030204" pitchFamily="34" charset="0"/>
                <a:cs typeface="Times New Roman" panose="02020603050405020304" pitchFamily="18" charset="0"/>
              </a:rPr>
              <a:t> </a:t>
            </a:r>
            <a:r>
              <a:rPr lang="en-US" sz="2600" dirty="0" err="1">
                <a:effectLst/>
                <a:latin typeface="+mn-lt"/>
                <a:ea typeface="Calibri" panose="020F0502020204030204" pitchFamily="34" charset="0"/>
                <a:cs typeface="Times New Roman" panose="02020603050405020304" pitchFamily="18" charset="0"/>
              </a:rPr>
              <a:t>Dotplot</a:t>
            </a:r>
            <a:r>
              <a:rPr lang="en-US" sz="2600" dirty="0">
                <a:effectLst/>
                <a:latin typeface="+mn-lt"/>
                <a:ea typeface="Calibri" panose="020F0502020204030204" pitchFamily="34" charset="0"/>
                <a:cs typeface="Times New Roman" panose="02020603050405020304" pitchFamily="18" charset="0"/>
              </a:rPr>
              <a: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a:t>
            </a:r>
            <a:r>
              <a:rPr lang="en-US" sz="2600" dirty="0" err="1">
                <a:effectLst/>
                <a:latin typeface="+mn-lt"/>
                <a:ea typeface="Calibri" panose="020F0502020204030204" pitchFamily="34" charset="0"/>
                <a:cs typeface="Times New Roman" panose="02020603050405020304" pitchFamily="18" charset="0"/>
              </a:rPr>
              <a:t>Genus_OTUNumber</a:t>
            </a:r>
            <a:r>
              <a:rPr lang="en-US" sz="2600" dirty="0">
                <a:effectLst/>
                <a:latin typeface="+mn-lt"/>
                <a:ea typeface="Calibri" panose="020F0502020204030204" pitchFamily="34" charset="0"/>
                <a:cs typeface="Times New Roman" panose="02020603050405020304" pitchFamily="18" charset="0"/>
              </a:rPr>
              <a:t> on the x-axis. Asterisks denote a significantly DA </a:t>
            </a:r>
            <a:r>
              <a:rPr lang="en-US" sz="2600" dirty="0">
                <a:effectLst/>
                <a:highlight>
                  <a:srgbClr val="FFFF00"/>
                </a:highlight>
                <a:latin typeface="+mn-lt"/>
                <a:ea typeface="Calibri" panose="020F0502020204030204" pitchFamily="34" charset="0"/>
                <a:cs typeface="Times New Roman" panose="02020603050405020304" pitchFamily="18" charset="0"/>
              </a:rPr>
              <a:t>OTU</a:t>
            </a:r>
            <a:r>
              <a:rPr lang="en-US" sz="2600" dirty="0">
                <a:effectLst/>
                <a:latin typeface="+mn-lt"/>
                <a:ea typeface="Calibri" panose="020F0502020204030204" pitchFamily="34" charset="0"/>
                <a:cs typeface="Times New Roman" panose="02020603050405020304" pitchFamily="18" charset="0"/>
              </a:rPr>
              <a:t> in a treatment.</a:t>
            </a: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pic>
        <p:nvPicPr>
          <p:cNvPr id="8" name="Picture 7" descr="A graph with numbers and dots&#10;&#10;Description automatically generated">
            <a:extLst>
              <a:ext uri="{FF2B5EF4-FFF2-40B4-BE49-F238E27FC236}">
                <a16:creationId xmlns:a16="http://schemas.microsoft.com/office/drawing/2014/main" id="{2512AD11-AA93-E1EE-D237-8965EFA37005}"/>
              </a:ext>
            </a:extLst>
          </p:cNvPr>
          <p:cNvPicPr>
            <a:picLocks noChangeAspect="1"/>
          </p:cNvPicPr>
          <p:nvPr/>
        </p:nvPicPr>
        <p:blipFill>
          <a:blip r:embed="rId4"/>
          <a:stretch>
            <a:fillRect/>
          </a:stretch>
        </p:blipFill>
        <p:spPr>
          <a:xfrm>
            <a:off x="0" y="10877182"/>
            <a:ext cx="27432000" cy="21817012"/>
          </a:xfrm>
          <a:prstGeom prst="rect">
            <a:avLst/>
          </a:prstGeom>
        </p:spPr>
      </p:pic>
    </p:spTree>
    <p:extLst>
      <p:ext uri="{BB962C8B-B14F-4D97-AF65-F5344CB8AC3E}">
        <p14:creationId xmlns:p14="http://schemas.microsoft.com/office/powerpoint/2010/main" val="1359223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8321034"/>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US" sz="4400" dirty="0">
                <a:solidFill>
                  <a:schemeClr val="dk1"/>
                </a:solidFill>
                <a:highlight>
                  <a:srgbClr val="FFFF00"/>
                </a:highlight>
              </a:rPr>
              <a:t>Compositional differentiation of coral exudates (as measured by untargeted tandem mass spectrometry) and correspondence with composition of microbial communities grown on exudates.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80733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4" name="Picture 3" descr="A diagram of a disease&#10;&#10;Description automatically generated">
            <a:extLst>
              <a:ext uri="{FF2B5EF4-FFF2-40B4-BE49-F238E27FC236}">
                <a16:creationId xmlns:a16="http://schemas.microsoft.com/office/drawing/2014/main" id="{360855D5-F293-0925-D9DC-841B34115017}"/>
              </a:ext>
            </a:extLst>
          </p:cNvPr>
          <p:cNvPicPr>
            <a:picLocks noChangeAspect="1"/>
          </p:cNvPicPr>
          <p:nvPr/>
        </p:nvPicPr>
        <p:blipFill>
          <a:blip r:embed="rId2"/>
          <a:stretch>
            <a:fillRect/>
          </a:stretch>
        </p:blipFill>
        <p:spPr>
          <a:xfrm>
            <a:off x="0" y="0"/>
            <a:ext cx="27426302" cy="23472876"/>
          </a:xfrm>
          <a:prstGeom prst="rect">
            <a:avLst/>
          </a:prstGeom>
        </p:spPr>
      </p:pic>
    </p:spTree>
    <p:extLst>
      <p:ext uri="{BB962C8B-B14F-4D97-AF65-F5344CB8AC3E}">
        <p14:creationId xmlns:p14="http://schemas.microsoft.com/office/powerpoint/2010/main" val="23828633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26166</TotalTime>
  <Words>1054</Words>
  <Application>Microsoft Office PowerPoint</Application>
  <PresentationFormat>Custom</PresentationFormat>
  <Paragraphs>9</Paragraphs>
  <Slides>5</Slides>
  <Notes>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110</cp:revision>
  <dcterms:modified xsi:type="dcterms:W3CDTF">2023-08-31T02:57:20Z</dcterms:modified>
</cp:coreProperties>
</file>